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70"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CEC9F12-0F5F-49EA-A766-A6879D4D47EB}" type="datetimeFigureOut">
              <a:rPr lang="en-US" smtClean="0"/>
              <a:t>11/21/2013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8326268-F816-4FC3-9E5E-091D697C72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C9F12-0F5F-49EA-A766-A6879D4D47EB}"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6268-F816-4FC3-9E5E-091D697C72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C9F12-0F5F-49EA-A766-A6879D4D47EB}"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6268-F816-4FC3-9E5E-091D697C72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C9F12-0F5F-49EA-A766-A6879D4D47EB}"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6268-F816-4FC3-9E5E-091D697C72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C9F12-0F5F-49EA-A766-A6879D4D47EB}"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26268-F816-4FC3-9E5E-091D697C72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CEC9F12-0F5F-49EA-A766-A6879D4D47EB}"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26268-F816-4FC3-9E5E-091D697C72C4}"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CEC9F12-0F5F-49EA-A766-A6879D4D47EB}" type="datetimeFigureOut">
              <a:rPr lang="en-US" smtClean="0"/>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26268-F816-4FC3-9E5E-091D697C72C4}"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EC9F12-0F5F-49EA-A766-A6879D4D47EB}" type="datetimeFigureOut">
              <a:rPr lang="en-US" smtClean="0"/>
              <a:t>11/21/2013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26268-F816-4FC3-9E5E-091D697C72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C9F12-0F5F-49EA-A766-A6879D4D47EB}" type="datetimeFigureOut">
              <a:rPr lang="en-US" smtClean="0"/>
              <a:t>11/21/2013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26268-F816-4FC3-9E5E-091D697C72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CEC9F12-0F5F-49EA-A766-A6879D4D47EB}" type="datetimeFigureOut">
              <a:rPr lang="en-US" smtClean="0"/>
              <a:t>11/21/2013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8326268-F816-4FC3-9E5E-091D697C72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CEC9F12-0F5F-49EA-A766-A6879D4D47EB}" type="datetimeFigureOut">
              <a:rPr lang="en-US" smtClean="0"/>
              <a:t>11/21/2013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8326268-F816-4FC3-9E5E-091D697C72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CEC9F12-0F5F-49EA-A766-A6879D4D47EB}" type="datetimeFigureOut">
              <a:rPr lang="en-US" smtClean="0"/>
              <a:t>11/21/2013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8326268-F816-4FC3-9E5E-091D697C72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pboe.org/Page/5047" TargetMode="External"/><Relationship Id="rId2" Type="http://schemas.openxmlformats.org/officeDocument/2006/relationships/hyperlink" Target="http://mrsnoland.weebly.com/dont-be-a-bully-digital-story.html" TargetMode="External"/><Relationship Id="rId1" Type="http://schemas.openxmlformats.org/officeDocument/2006/relationships/slideLayout" Target="../slideLayouts/slideLayout2.xml"/><Relationship Id="rId5" Type="http://schemas.openxmlformats.org/officeDocument/2006/relationships/hyperlink" Target="http://mrsnoland.weebly.com/geometry-flipped.html" TargetMode="External"/><Relationship Id="rId4" Type="http://schemas.openxmlformats.org/officeDocument/2006/relationships/hyperlink" Target="http://www.youtube.com/watch?v=4a7NbUIr_iQ"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phet.colorado.edu/en/simulations/category/new" TargetMode="External"/><Relationship Id="rId2" Type="http://schemas.openxmlformats.org/officeDocument/2006/relationships/hyperlink" Target="http://mrsnoland.weebly.com/fractions-projec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E:\Jersey%20City%20University\Math%20&amp;%20Science\Projects%203%20&amp;%204\Blended%20Learning\Project\What%20is%20blended%20learning_.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_A-ZVCjfWf8&amp;feature=youtu.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ducationalwikis.wikispaces.com/Classroom+Wikis" TargetMode="External"/><Relationship Id="rId2" Type="http://schemas.openxmlformats.org/officeDocument/2006/relationships/hyperlink" Target="https://uclass.org/" TargetMode="External"/><Relationship Id="rId1" Type="http://schemas.openxmlformats.org/officeDocument/2006/relationships/slideLayout" Target="../slideLayouts/slideLayout2.xml"/><Relationship Id="rId5" Type="http://schemas.openxmlformats.org/officeDocument/2006/relationships/hyperlink" Target="http://www.kathimitchell.com/quests.htm" TargetMode="External"/><Relationship Id="rId4" Type="http://schemas.openxmlformats.org/officeDocument/2006/relationships/hyperlink" Target="http://mrsnoland.weebly.com/webquest-tim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43000"/>
            <a:ext cx="5723468" cy="1828090"/>
          </a:xfrm>
        </p:spPr>
        <p:txBody>
          <a:bodyPr/>
          <a:lstStyle/>
          <a:p>
            <a:r>
              <a:rPr lang="en-US" dirty="0" smtClean="0"/>
              <a:t>The Blended Learning Model</a:t>
            </a:r>
            <a:endParaRPr lang="en-US" dirty="0"/>
          </a:p>
        </p:txBody>
      </p:sp>
      <p:sp>
        <p:nvSpPr>
          <p:cNvPr id="3" name="Subtitle 2"/>
          <p:cNvSpPr>
            <a:spLocks noGrp="1"/>
          </p:cNvSpPr>
          <p:nvPr>
            <p:ph type="subTitle" idx="1"/>
          </p:nvPr>
        </p:nvSpPr>
        <p:spPr>
          <a:xfrm>
            <a:off x="1752600" y="2971800"/>
            <a:ext cx="5712179" cy="1524000"/>
          </a:xfrm>
        </p:spPr>
        <p:txBody>
          <a:bodyPr/>
          <a:lstStyle/>
          <a:p>
            <a:r>
              <a:rPr lang="en-US" dirty="0" smtClean="0"/>
              <a:t>By Desiree Noland</a:t>
            </a:r>
            <a:endParaRPr lang="en-US" dirty="0"/>
          </a:p>
        </p:txBody>
      </p:sp>
      <p:pic>
        <p:nvPicPr>
          <p:cNvPr id="4" name="Picture 3" descr="Blended-learning1.jpg"/>
          <p:cNvPicPr>
            <a:picLocks noChangeAspect="1"/>
          </p:cNvPicPr>
          <p:nvPr/>
        </p:nvPicPr>
        <p:blipFill>
          <a:blip r:embed="rId2" cstate="print"/>
          <a:stretch>
            <a:fillRect/>
          </a:stretch>
        </p:blipFill>
        <p:spPr>
          <a:xfrm>
            <a:off x="3810000" y="3429000"/>
            <a:ext cx="1676400" cy="2367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Blend My Learning?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Digital Storytelling</a:t>
            </a:r>
          </a:p>
          <a:p>
            <a:pPr lvl="1"/>
            <a:r>
              <a:rPr lang="en-US" dirty="0" smtClean="0"/>
              <a:t>Using PhotoStory3 for PC or </a:t>
            </a:r>
            <a:r>
              <a:rPr lang="en-US" dirty="0" err="1" smtClean="0"/>
              <a:t>iMovie</a:t>
            </a:r>
            <a:r>
              <a:rPr lang="en-US" dirty="0" smtClean="0"/>
              <a:t> on the </a:t>
            </a:r>
            <a:r>
              <a:rPr lang="en-US" dirty="0" err="1" smtClean="0"/>
              <a:t>iPad</a:t>
            </a:r>
            <a:endParaRPr lang="en-US" dirty="0" smtClean="0"/>
          </a:p>
          <a:p>
            <a:pPr lvl="1"/>
            <a:r>
              <a:rPr lang="en-US" dirty="0" smtClean="0">
                <a:hlinkClick r:id="rId2"/>
              </a:rPr>
              <a:t>An example using the </a:t>
            </a:r>
            <a:r>
              <a:rPr lang="en-US" dirty="0" err="1" smtClean="0">
                <a:hlinkClick r:id="rId2"/>
              </a:rPr>
              <a:t>iPad</a:t>
            </a:r>
            <a:r>
              <a:rPr lang="en-US" dirty="0" smtClean="0">
                <a:hlinkClick r:id="rId2"/>
              </a:rPr>
              <a:t> for </a:t>
            </a:r>
            <a:r>
              <a:rPr lang="en-US" dirty="0" err="1" smtClean="0">
                <a:hlinkClick r:id="rId2"/>
              </a:rPr>
              <a:t>Cyberbullying</a:t>
            </a:r>
            <a:endParaRPr lang="en-US" dirty="0" smtClean="0"/>
          </a:p>
          <a:p>
            <a:pPr lvl="1"/>
            <a:r>
              <a:rPr lang="en-US" dirty="0" smtClean="0">
                <a:hlinkClick r:id="rId3"/>
              </a:rPr>
              <a:t>An example with PhotoStory</a:t>
            </a:r>
            <a:r>
              <a:rPr lang="en-US" dirty="0">
                <a:hlinkClick r:id="rId3"/>
              </a:rPr>
              <a:t>3</a:t>
            </a:r>
            <a:endParaRPr lang="en-US" dirty="0" smtClean="0"/>
          </a:p>
          <a:p>
            <a:r>
              <a:rPr lang="en-US" dirty="0" smtClean="0"/>
              <a:t>Flipped Classrooms</a:t>
            </a:r>
          </a:p>
          <a:p>
            <a:pPr lvl="1"/>
            <a:r>
              <a:rPr lang="en-US" dirty="0" smtClean="0"/>
              <a:t>Students complete the learning/lecture part outside the classroom and apply the knowledge in the classroom</a:t>
            </a:r>
          </a:p>
          <a:p>
            <a:pPr lvl="1"/>
            <a:r>
              <a:rPr lang="en-US" dirty="0" smtClean="0">
                <a:hlinkClick r:id="rId4"/>
              </a:rPr>
              <a:t>Video on Flipped Learning</a:t>
            </a:r>
            <a:endParaRPr lang="en-US" dirty="0" smtClean="0">
              <a:hlinkClick r:id="rId5"/>
            </a:endParaRPr>
          </a:p>
          <a:p>
            <a:pPr lvl="1"/>
            <a:r>
              <a:rPr lang="en-US" dirty="0" smtClean="0">
                <a:hlinkClick r:id="rId5"/>
              </a:rPr>
              <a:t>Here is an example with Geometry</a:t>
            </a:r>
            <a:r>
              <a:rPr lang="en-US" dirty="0" smtClean="0"/>
              <a:t>-</a:t>
            </a:r>
            <a:r>
              <a:rPr lang="en-US" dirty="0" err="1" smtClean="0"/>
              <a:t>Educreations</a:t>
            </a:r>
            <a:r>
              <a:rPr lang="en-US" dirty="0" smtClean="0"/>
              <a:t> on the </a:t>
            </a:r>
            <a:r>
              <a:rPr lang="en-US" dirty="0" err="1" smtClean="0"/>
              <a:t>iPad</a:t>
            </a:r>
            <a:r>
              <a:rPr lang="en-US" dirty="0" smtClean="0"/>
              <a:t> was used to create the video</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Blend My Learning</a:t>
            </a:r>
            <a:endParaRPr lang="en-US" dirty="0"/>
          </a:p>
        </p:txBody>
      </p:sp>
      <p:sp>
        <p:nvSpPr>
          <p:cNvPr id="3" name="Content Placeholder 2"/>
          <p:cNvSpPr>
            <a:spLocks noGrp="1"/>
          </p:cNvSpPr>
          <p:nvPr>
            <p:ph idx="1"/>
          </p:nvPr>
        </p:nvSpPr>
        <p:spPr/>
        <p:txBody>
          <a:bodyPr/>
          <a:lstStyle/>
          <a:p>
            <a:r>
              <a:rPr lang="en-US" dirty="0" smtClean="0"/>
              <a:t>Models: Simulations and Mind tools</a:t>
            </a:r>
          </a:p>
          <a:p>
            <a:pPr lvl="1"/>
            <a:r>
              <a:rPr lang="en-US" dirty="0" smtClean="0"/>
              <a:t>Simulations are interactive technologies where students can move and change components without risk of messing something up or getting hurt</a:t>
            </a:r>
          </a:p>
          <a:p>
            <a:pPr lvl="1"/>
            <a:r>
              <a:rPr lang="en-US" dirty="0" smtClean="0"/>
              <a:t>Mind tools allow students to show concepts they learn</a:t>
            </a:r>
          </a:p>
          <a:p>
            <a:pPr lvl="1"/>
            <a:r>
              <a:rPr lang="en-US" dirty="0" smtClean="0">
                <a:hlinkClick r:id="rId2"/>
              </a:rPr>
              <a:t>Here is an example lesson using both</a:t>
            </a:r>
            <a:endParaRPr lang="en-US" dirty="0" smtClean="0"/>
          </a:p>
          <a:p>
            <a:pPr lvl="1"/>
            <a:r>
              <a:rPr lang="en-US" dirty="0" smtClean="0">
                <a:hlinkClick r:id="rId3"/>
              </a:rPr>
              <a:t>Additional simulations for the classroom</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That All?</a:t>
            </a:r>
            <a:endParaRPr lang="en-US" dirty="0"/>
          </a:p>
        </p:txBody>
      </p:sp>
      <p:sp>
        <p:nvSpPr>
          <p:cNvPr id="3" name="Content Placeholder 2"/>
          <p:cNvSpPr>
            <a:spLocks noGrp="1"/>
          </p:cNvSpPr>
          <p:nvPr>
            <p:ph idx="1"/>
          </p:nvPr>
        </p:nvSpPr>
        <p:spPr>
          <a:xfrm>
            <a:off x="1447800" y="2362200"/>
            <a:ext cx="6196405" cy="3603812"/>
          </a:xfrm>
        </p:spPr>
        <p:txBody>
          <a:bodyPr>
            <a:normAutofit fontScale="85000" lnSpcReduction="10000"/>
          </a:bodyPr>
          <a:lstStyle/>
          <a:p>
            <a:pPr algn="ctr">
              <a:buNone/>
            </a:pPr>
            <a:r>
              <a:rPr lang="en-US" dirty="0" smtClean="0"/>
              <a:t>NO WAY!  There are so many ways to use technology in the classroom to expand students’ learning.  They love technology and it really differentiates learning.</a:t>
            </a:r>
          </a:p>
          <a:p>
            <a:pPr algn="ctr">
              <a:buNone/>
            </a:pPr>
            <a:endParaRPr lang="en-US" dirty="0" smtClean="0"/>
          </a:p>
          <a:p>
            <a:pPr algn="ctr">
              <a:buNone/>
            </a:pPr>
            <a:r>
              <a:rPr lang="en-US" i="1" dirty="0" smtClean="0"/>
              <a:t>“Blended learning offers improved pedagogy, increased access to knowledge, and fostered social interaction between learners.  Easy use of multiple modalities in blended learning approach provides better support for different learning styles among students” </a:t>
            </a:r>
          </a:p>
          <a:p>
            <a:pPr algn="ctr">
              <a:buNone/>
            </a:pPr>
            <a:r>
              <a:rPr lang="en-US" i="1" dirty="0" smtClean="0"/>
              <a:t>(Ayala 2009; </a:t>
            </a:r>
            <a:r>
              <a:rPr lang="en-US" i="1" dirty="0" err="1" smtClean="0"/>
              <a:t>Osguthorpe</a:t>
            </a:r>
            <a:r>
              <a:rPr lang="en-US" i="1" dirty="0" smtClean="0"/>
              <a:t> and Graham, 2003, as cited by </a:t>
            </a:r>
            <a:r>
              <a:rPr lang="en-US" i="1" dirty="0" err="1" smtClean="0"/>
              <a:t>Uzun</a:t>
            </a:r>
            <a:r>
              <a:rPr lang="en-US" i="1" dirty="0" smtClean="0"/>
              <a:t> &amp; </a:t>
            </a:r>
            <a:r>
              <a:rPr lang="en-US" i="1" dirty="0" err="1" smtClean="0"/>
              <a:t>Senturk</a:t>
            </a:r>
            <a:r>
              <a:rPr lang="en-US" i="1" dirty="0" smtClean="0"/>
              <a:t>, 2010).</a:t>
            </a:r>
            <a:endParaRPr lang="en-US" i="1" dirty="0"/>
          </a:p>
        </p:txBody>
      </p:sp>
      <p:pic>
        <p:nvPicPr>
          <p:cNvPr id="2050" name="Picture 2" descr="C:\Users\dnoland\AppData\Local\Microsoft\Windows\Temporary Internet Files\Content.IE5\K7OIVZL7\MC9003126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609600"/>
            <a:ext cx="183703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noland\AppData\Local\Microsoft\Windows\Temporary Internet Files\Content.IE5\K7OIVZL7\MC9003126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85560" y="609600"/>
            <a:ext cx="1837030" cy="155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lstStyle/>
          <a:p>
            <a:pPr algn="ctr">
              <a:buNone/>
            </a:pPr>
            <a:r>
              <a:rPr lang="en-US" dirty="0" smtClean="0"/>
              <a:t>Our students are our future.  We need to prepare them to adapt and apply the skills they are learning to the tools they will be using.</a:t>
            </a:r>
          </a:p>
          <a:p>
            <a:pPr>
              <a:buNone/>
            </a:pPr>
            <a:endParaRPr lang="en-US" dirty="0"/>
          </a:p>
        </p:txBody>
      </p:sp>
      <p:pic>
        <p:nvPicPr>
          <p:cNvPr id="4" name="Picture 3" descr="learners today leaders tomorrow.jpg"/>
          <p:cNvPicPr>
            <a:picLocks noChangeAspect="1"/>
          </p:cNvPicPr>
          <p:nvPr/>
        </p:nvPicPr>
        <p:blipFill>
          <a:blip r:embed="rId2" cstate="print"/>
          <a:stretch>
            <a:fillRect/>
          </a:stretch>
        </p:blipFill>
        <p:spPr>
          <a:xfrm>
            <a:off x="1066800" y="2285999"/>
            <a:ext cx="7120214" cy="34135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965245" cy="1202485"/>
          </a:xfrm>
        </p:spPr>
        <p:txBody>
          <a:bodyPr/>
          <a:lstStyle/>
          <a:p>
            <a:r>
              <a:rPr lang="en-US" dirty="0" smtClean="0"/>
              <a:t>References</a:t>
            </a:r>
            <a:endParaRPr lang="en-US" dirty="0"/>
          </a:p>
        </p:txBody>
      </p:sp>
      <p:sp>
        <p:nvSpPr>
          <p:cNvPr id="3" name="Content Placeholder 2"/>
          <p:cNvSpPr>
            <a:spLocks noGrp="1"/>
          </p:cNvSpPr>
          <p:nvPr>
            <p:ph idx="1"/>
          </p:nvPr>
        </p:nvSpPr>
        <p:spPr>
          <a:xfrm>
            <a:off x="1524000" y="1143000"/>
            <a:ext cx="6172200" cy="4648200"/>
          </a:xfrm>
        </p:spPr>
        <p:txBody>
          <a:bodyPr>
            <a:noAutofit/>
          </a:bodyPr>
          <a:lstStyle/>
          <a:p>
            <a:pPr marL="0" indent="0">
              <a:spcBef>
                <a:spcPts val="0"/>
              </a:spcBef>
              <a:buNone/>
            </a:pPr>
            <a:r>
              <a:rPr lang="en-US" sz="1000" dirty="0" err="1"/>
              <a:t>Abud</a:t>
            </a:r>
            <a:r>
              <a:rPr lang="en-US" sz="1000" dirty="0"/>
              <a:t>, G. G. [Blended Learning </a:t>
            </a:r>
            <a:r>
              <a:rPr lang="en-US" sz="1000" dirty="0" err="1"/>
              <a:t>Infographic</a:t>
            </a:r>
            <a:r>
              <a:rPr lang="en-US" sz="1000" dirty="0"/>
              <a:t>]. Retrieved from http://</a:t>
            </a:r>
            <a:r>
              <a:rPr lang="en-US" sz="1000" dirty="0" smtClean="0"/>
              <a:t>abud.me/does-blended-learning-</a:t>
            </a:r>
          </a:p>
          <a:p>
            <a:pPr marL="0" indent="0">
              <a:spcBef>
                <a:spcPts val="0"/>
              </a:spcBef>
              <a:buNone/>
            </a:pPr>
            <a:r>
              <a:rPr lang="en-US" sz="1000" dirty="0" smtClean="0"/>
              <a:t>     have-a-place-in-the-classroom-</a:t>
            </a:r>
            <a:r>
              <a:rPr lang="en-US" sz="1000" dirty="0" err="1" smtClean="0"/>
              <a:t>infographic</a:t>
            </a:r>
            <a:r>
              <a:rPr lang="en-US" sz="1000" dirty="0" smtClean="0"/>
              <a:t>/</a:t>
            </a:r>
          </a:p>
          <a:p>
            <a:pPr marL="0" indent="0">
              <a:spcBef>
                <a:spcPts val="0"/>
              </a:spcBef>
              <a:buNone/>
            </a:pPr>
            <a:endParaRPr lang="en-US" sz="1000" dirty="0"/>
          </a:p>
          <a:p>
            <a:pPr marL="0" indent="0">
              <a:spcBef>
                <a:spcPts val="0"/>
              </a:spcBef>
              <a:buNone/>
            </a:pPr>
            <a:r>
              <a:rPr lang="en-US" sz="1000" dirty="0" err="1"/>
              <a:t>Appelo</a:t>
            </a:r>
            <a:r>
              <a:rPr lang="en-US" sz="1000" dirty="0"/>
              <a:t>, J. (2013). [YouTube Logo]. Retrieved from http://www.noop.nl</a:t>
            </a:r>
            <a:r>
              <a:rPr lang="en-US" sz="1000" dirty="0" smtClean="0"/>
              <a:t>/</a:t>
            </a:r>
          </a:p>
          <a:p>
            <a:pPr marL="0" indent="0">
              <a:spcBef>
                <a:spcPts val="0"/>
              </a:spcBef>
              <a:buNone/>
            </a:pPr>
            <a:endParaRPr lang="en-US" sz="1000" dirty="0"/>
          </a:p>
          <a:p>
            <a:pPr marL="0" indent="0">
              <a:spcBef>
                <a:spcPts val="0"/>
              </a:spcBef>
              <a:buNone/>
            </a:pPr>
            <a:r>
              <a:rPr lang="en-US" sz="1000" dirty="0" smtClean="0"/>
              <a:t>Carly </a:t>
            </a:r>
            <a:r>
              <a:rPr lang="en-US" sz="1000" dirty="0"/>
              <a:t>(2013, February 21). </a:t>
            </a:r>
            <a:r>
              <a:rPr lang="en-US" sz="1000" dirty="0" err="1"/>
              <a:t>Infographic</a:t>
            </a:r>
            <a:r>
              <a:rPr lang="en-US" sz="1000" dirty="0"/>
              <a:t>: How to implement bended learning [</a:t>
            </a:r>
            <a:r>
              <a:rPr lang="en-US" sz="1000" dirty="0" err="1"/>
              <a:t>Inforgraphic</a:t>
            </a:r>
            <a:r>
              <a:rPr lang="en-US" sz="1000" dirty="0"/>
              <a:t>]. Retrieved </a:t>
            </a:r>
            <a:endParaRPr lang="en-US" sz="1000" dirty="0" smtClean="0"/>
          </a:p>
          <a:p>
            <a:pPr marL="0" indent="0">
              <a:spcBef>
                <a:spcPts val="0"/>
              </a:spcBef>
              <a:buNone/>
            </a:pPr>
            <a:r>
              <a:rPr lang="en-US" sz="1000" dirty="0" smtClean="0"/>
              <a:t>     from </a:t>
            </a:r>
            <a:r>
              <a:rPr lang="en-US" sz="1000" dirty="0"/>
              <a:t>http://</a:t>
            </a:r>
            <a:r>
              <a:rPr lang="en-US" sz="1000" dirty="0" smtClean="0"/>
              <a:t>blogs.terrapinn.com/total-learning/2013/02/21/infographic-implement-blended-</a:t>
            </a:r>
          </a:p>
          <a:p>
            <a:pPr marL="0" indent="0">
              <a:spcBef>
                <a:spcPts val="0"/>
              </a:spcBef>
              <a:buNone/>
            </a:pPr>
            <a:r>
              <a:rPr lang="en-US" sz="1000" dirty="0"/>
              <a:t> </a:t>
            </a:r>
            <a:r>
              <a:rPr lang="en-US" sz="1000" dirty="0" smtClean="0"/>
              <a:t>    learning/</a:t>
            </a:r>
          </a:p>
          <a:p>
            <a:pPr marL="0" indent="0">
              <a:spcBef>
                <a:spcPts val="0"/>
              </a:spcBef>
              <a:buNone/>
            </a:pPr>
            <a:endParaRPr lang="en-US" sz="1000" dirty="0"/>
          </a:p>
          <a:p>
            <a:pPr marL="0" indent="0">
              <a:spcBef>
                <a:spcPts val="0"/>
              </a:spcBef>
              <a:buNone/>
            </a:pPr>
            <a:r>
              <a:rPr lang="en-US" sz="1000" dirty="0"/>
              <a:t>Cobb, K. (2013, January 29). What is blended learning? [Video file]. Retrieved from </a:t>
            </a:r>
            <a:endParaRPr lang="en-US" sz="1000" dirty="0" smtClean="0"/>
          </a:p>
          <a:p>
            <a:pPr marL="0" indent="0">
              <a:spcBef>
                <a:spcPts val="0"/>
              </a:spcBef>
              <a:buNone/>
            </a:pPr>
            <a:r>
              <a:rPr lang="en-US" sz="1000" dirty="0"/>
              <a:t> </a:t>
            </a:r>
            <a:r>
              <a:rPr lang="en-US" sz="1000" dirty="0" smtClean="0"/>
              <a:t>    http</a:t>
            </a:r>
            <a:r>
              <a:rPr lang="en-US" sz="1000" dirty="0"/>
              <a:t>://</a:t>
            </a:r>
            <a:r>
              <a:rPr lang="en-US" sz="1000" dirty="0" smtClean="0"/>
              <a:t>www.youtube.com/watch?v=uOUrWn8GSvw</a:t>
            </a:r>
          </a:p>
          <a:p>
            <a:pPr marL="0" indent="0">
              <a:spcBef>
                <a:spcPts val="0"/>
              </a:spcBef>
              <a:buNone/>
            </a:pPr>
            <a:endParaRPr lang="en-US" sz="1000" dirty="0"/>
          </a:p>
          <a:p>
            <a:pPr marL="0" indent="0">
              <a:spcBef>
                <a:spcPts val="0"/>
              </a:spcBef>
              <a:buNone/>
            </a:pPr>
            <a:r>
              <a:rPr lang="en-US" sz="1000" dirty="0"/>
              <a:t>Cooper, A. (2013, July 27). [Blended Learning Image]. Retrieved from </a:t>
            </a:r>
            <a:endParaRPr lang="en-US" sz="1000" dirty="0" smtClean="0"/>
          </a:p>
          <a:p>
            <a:pPr marL="0" indent="0">
              <a:spcBef>
                <a:spcPts val="0"/>
              </a:spcBef>
              <a:buNone/>
            </a:pPr>
            <a:r>
              <a:rPr lang="en-US" sz="1000" dirty="0"/>
              <a:t> </a:t>
            </a:r>
            <a:r>
              <a:rPr lang="en-US" sz="1000" dirty="0" smtClean="0"/>
              <a:t>    http</a:t>
            </a:r>
            <a:r>
              <a:rPr lang="en-US" sz="1000" dirty="0"/>
              <a:t>://freshmancomp.com/category/blended-learning/</a:t>
            </a:r>
          </a:p>
          <a:p>
            <a:pPr marL="0" indent="0">
              <a:spcBef>
                <a:spcPts val="0"/>
              </a:spcBef>
              <a:buNone/>
            </a:pPr>
            <a:endParaRPr lang="en-US" sz="1000" dirty="0" smtClean="0"/>
          </a:p>
          <a:p>
            <a:pPr marL="0" indent="0">
              <a:spcBef>
                <a:spcPts val="0"/>
              </a:spcBef>
              <a:buNone/>
            </a:pPr>
            <a:r>
              <a:rPr lang="en-US" sz="1000" dirty="0" smtClean="0"/>
              <a:t>The </a:t>
            </a:r>
            <a:r>
              <a:rPr lang="en-US" sz="1000" dirty="0"/>
              <a:t>Learning Accelerator (2013, August 14). [Learners Today Graphic]. Retrieved from </a:t>
            </a:r>
            <a:endParaRPr lang="en-US" sz="1000" dirty="0" smtClean="0"/>
          </a:p>
          <a:p>
            <a:pPr marL="0" indent="0">
              <a:spcBef>
                <a:spcPts val="0"/>
              </a:spcBef>
              <a:buNone/>
            </a:pPr>
            <a:r>
              <a:rPr lang="en-US" sz="1000" dirty="0"/>
              <a:t> </a:t>
            </a:r>
            <a:r>
              <a:rPr lang="en-US" sz="1000" dirty="0" smtClean="0"/>
              <a:t>    http</a:t>
            </a:r>
            <a:r>
              <a:rPr lang="en-US" sz="1000" dirty="0"/>
              <a:t>://</a:t>
            </a:r>
            <a:r>
              <a:rPr lang="en-US" sz="1000" dirty="0" smtClean="0"/>
              <a:t>learningaccelerator.org/blog/2013/8/announcing-first-district-wide-blended-learning-</a:t>
            </a:r>
          </a:p>
          <a:p>
            <a:pPr marL="0" indent="0">
              <a:spcBef>
                <a:spcPts val="0"/>
              </a:spcBef>
              <a:buNone/>
            </a:pPr>
            <a:r>
              <a:rPr lang="en-US" sz="1000" dirty="0"/>
              <a:t> </a:t>
            </a:r>
            <a:r>
              <a:rPr lang="en-US" sz="1000" dirty="0" smtClean="0"/>
              <a:t>    partnership-with-</a:t>
            </a:r>
            <a:r>
              <a:rPr lang="en-US" sz="1000" dirty="0" err="1" smtClean="0"/>
              <a:t>reynoldsburg</a:t>
            </a:r>
            <a:r>
              <a:rPr lang="en-US" sz="1000" dirty="0" smtClean="0"/>
              <a:t>-city-schools</a:t>
            </a:r>
            <a:endParaRPr lang="en-US" sz="1000" dirty="0"/>
          </a:p>
          <a:p>
            <a:pPr marL="0" indent="0">
              <a:spcBef>
                <a:spcPts val="0"/>
              </a:spcBef>
              <a:buNone/>
            </a:pPr>
            <a:endParaRPr lang="en-US" sz="1000" dirty="0" smtClean="0"/>
          </a:p>
          <a:p>
            <a:pPr marL="0" indent="0">
              <a:spcBef>
                <a:spcPts val="0"/>
              </a:spcBef>
              <a:buNone/>
            </a:pPr>
            <a:r>
              <a:rPr lang="en-US" sz="1000" dirty="0" smtClean="0"/>
              <a:t>Nesbitt</a:t>
            </a:r>
            <a:r>
              <a:rPr lang="en-US" sz="1000" dirty="0"/>
              <a:t>, B. (2007, November 28). A Vision of K-12 Students Today [Video file]. Retrieved from </a:t>
            </a:r>
            <a:endParaRPr lang="en-US" sz="1000" dirty="0" smtClean="0"/>
          </a:p>
          <a:p>
            <a:pPr marL="0" indent="0">
              <a:spcBef>
                <a:spcPts val="0"/>
              </a:spcBef>
              <a:buNone/>
            </a:pPr>
            <a:r>
              <a:rPr lang="en-US" sz="1000" dirty="0"/>
              <a:t> </a:t>
            </a:r>
            <a:r>
              <a:rPr lang="en-US" sz="1000" dirty="0" smtClean="0"/>
              <a:t>    http</a:t>
            </a:r>
            <a:r>
              <a:rPr lang="en-US" sz="1000" dirty="0"/>
              <a:t>://www.youtube.com/watch?v=_A-ZVCjfWf8&amp;feature=youtu.be</a:t>
            </a:r>
          </a:p>
          <a:p>
            <a:pPr marL="0" indent="0">
              <a:spcBef>
                <a:spcPts val="0"/>
              </a:spcBef>
              <a:buNone/>
            </a:pPr>
            <a:endParaRPr lang="en-US" sz="1000" dirty="0" smtClean="0"/>
          </a:p>
          <a:p>
            <a:pPr marL="0" indent="0">
              <a:spcBef>
                <a:spcPts val="0"/>
              </a:spcBef>
              <a:buNone/>
            </a:pPr>
            <a:r>
              <a:rPr lang="en-US" sz="1000" dirty="0" smtClean="0"/>
              <a:t>Tucker</a:t>
            </a:r>
            <a:r>
              <a:rPr lang="en-US" sz="1000" dirty="0"/>
              <a:t>, C. (2013, March). The basics of blended instruction. </a:t>
            </a:r>
            <a:r>
              <a:rPr lang="en-US" sz="1000" i="1" dirty="0"/>
              <a:t>Educational Leadership</a:t>
            </a:r>
            <a:r>
              <a:rPr lang="en-US" sz="1000" dirty="0"/>
              <a:t>, 57-60. </a:t>
            </a:r>
          </a:p>
          <a:p>
            <a:pPr marL="0" indent="0">
              <a:spcBef>
                <a:spcPts val="0"/>
              </a:spcBef>
              <a:buNone/>
            </a:pPr>
            <a:endParaRPr lang="en-US" sz="1000" dirty="0" smtClean="0"/>
          </a:p>
          <a:p>
            <a:pPr marL="0" indent="0">
              <a:spcBef>
                <a:spcPts val="0"/>
              </a:spcBef>
              <a:buNone/>
            </a:pPr>
            <a:r>
              <a:rPr lang="en-US" sz="1000" dirty="0" err="1" smtClean="0"/>
              <a:t>Uzun</a:t>
            </a:r>
            <a:r>
              <a:rPr lang="en-US" sz="1000" dirty="0"/>
              <a:t>, A., &amp; </a:t>
            </a:r>
            <a:r>
              <a:rPr lang="en-US" sz="1000" dirty="0" err="1"/>
              <a:t>Senturk</a:t>
            </a:r>
            <a:r>
              <a:rPr lang="en-US" sz="1000" dirty="0"/>
              <a:t>, A. (2010). Blending makes the difference: Comparison of blended and traditional instruction </a:t>
            </a:r>
            <a:endParaRPr lang="en-US" sz="1000" dirty="0" smtClean="0"/>
          </a:p>
          <a:p>
            <a:pPr marL="0" indent="0">
              <a:spcBef>
                <a:spcPts val="0"/>
              </a:spcBef>
              <a:buNone/>
            </a:pPr>
            <a:r>
              <a:rPr lang="en-US" sz="1000" dirty="0"/>
              <a:t> </a:t>
            </a:r>
            <a:r>
              <a:rPr lang="en-US" sz="1000" dirty="0" smtClean="0"/>
              <a:t>    on </a:t>
            </a:r>
            <a:r>
              <a:rPr lang="en-US" sz="1000" dirty="0"/>
              <a:t>students' performance and attitudes in computer literacy. </a:t>
            </a:r>
            <a:r>
              <a:rPr lang="en-US" sz="1000" i="1" dirty="0"/>
              <a:t>Contemporary Educational Technology</a:t>
            </a:r>
            <a:r>
              <a:rPr lang="en-US" sz="1000" dirty="0"/>
              <a:t>, </a:t>
            </a:r>
            <a:r>
              <a:rPr lang="en-US" sz="1000" i="1" dirty="0"/>
              <a:t>1</a:t>
            </a:r>
            <a:r>
              <a:rPr lang="en-US" sz="1000" dirty="0"/>
              <a:t>(3), </a:t>
            </a:r>
            <a:endParaRPr lang="en-US" sz="1000" dirty="0" smtClean="0"/>
          </a:p>
          <a:p>
            <a:pPr marL="0" indent="0">
              <a:spcBef>
                <a:spcPts val="0"/>
              </a:spcBef>
              <a:buNone/>
            </a:pPr>
            <a:r>
              <a:rPr lang="en-US" sz="1000" dirty="0"/>
              <a:t> </a:t>
            </a:r>
            <a:r>
              <a:rPr lang="en-US" sz="1000" dirty="0" smtClean="0"/>
              <a:t>    196-207</a:t>
            </a:r>
            <a:r>
              <a:rPr lang="en-US" sz="1000" dirty="0"/>
              <a:t>. </a:t>
            </a:r>
          </a:p>
          <a:p>
            <a:pPr marL="0" indent="0">
              <a:spcBef>
                <a:spcPts val="0"/>
              </a:spcBef>
              <a:buNone/>
            </a:pPr>
            <a:endParaRPr lang="en-US" sz="1000" dirty="0" smtClean="0"/>
          </a:p>
          <a:p>
            <a:pPr marL="0" indent="0">
              <a:spcBef>
                <a:spcPts val="0"/>
              </a:spcBef>
              <a:buNone/>
            </a:pPr>
            <a:r>
              <a:rPr lang="en-US" sz="1000" dirty="0" err="1" smtClean="0"/>
              <a:t>Wolpert-Gawron</a:t>
            </a:r>
            <a:r>
              <a:rPr lang="en-US" sz="1000" dirty="0"/>
              <a:t>, H. (2011, April 28). </a:t>
            </a:r>
            <a:r>
              <a:rPr lang="en-US" sz="1000" i="1" dirty="0"/>
              <a:t>Blended Learning: Combining Face-to-Face and Online Education | </a:t>
            </a:r>
            <a:endParaRPr lang="en-US" sz="1000" i="1" dirty="0" smtClean="0"/>
          </a:p>
          <a:p>
            <a:pPr marL="0" indent="0">
              <a:spcBef>
                <a:spcPts val="0"/>
              </a:spcBef>
              <a:buNone/>
            </a:pPr>
            <a:r>
              <a:rPr lang="en-US" sz="1000" i="1" dirty="0"/>
              <a:t> </a:t>
            </a:r>
            <a:r>
              <a:rPr lang="en-US" sz="1000" i="1" dirty="0" smtClean="0"/>
              <a:t>    </a:t>
            </a:r>
            <a:r>
              <a:rPr lang="en-US" sz="1000" i="1" dirty="0" err="1" smtClean="0"/>
              <a:t>Edutopia</a:t>
            </a:r>
            <a:r>
              <a:rPr lang="en-US" sz="1000" dirty="0"/>
              <a:t>. Retrieved November 15, 2013, from http://</a:t>
            </a:r>
            <a:r>
              <a:rPr lang="en-US" sz="1000" dirty="0" smtClean="0"/>
              <a:t>www.edutopia.org/blog/blended-online-learning-</a:t>
            </a:r>
          </a:p>
          <a:p>
            <a:pPr marL="0" indent="0">
              <a:spcBef>
                <a:spcPts val="0"/>
              </a:spcBef>
              <a:buNone/>
            </a:pPr>
            <a:r>
              <a:rPr lang="en-US" sz="1000" dirty="0"/>
              <a:t> </a:t>
            </a:r>
            <a:r>
              <a:rPr lang="en-US" sz="1000" dirty="0" smtClean="0"/>
              <a:t>    heather-</a:t>
            </a:r>
            <a:r>
              <a:rPr lang="en-US" sz="1000" dirty="0" err="1" smtClean="0"/>
              <a:t>wolpert</a:t>
            </a:r>
            <a:r>
              <a:rPr lang="en-US" sz="1000" dirty="0" smtClean="0"/>
              <a:t>-</a:t>
            </a:r>
            <a:r>
              <a:rPr lang="en-US" sz="1000" dirty="0" err="1" smtClean="0"/>
              <a:t>gawron</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Blended Learning?</a:t>
            </a:r>
            <a:endParaRPr lang="en-US" dirty="0"/>
          </a:p>
        </p:txBody>
      </p:sp>
      <p:sp>
        <p:nvSpPr>
          <p:cNvPr id="3" name="Content Placeholder 2"/>
          <p:cNvSpPr>
            <a:spLocks noGrp="1"/>
          </p:cNvSpPr>
          <p:nvPr>
            <p:ph idx="1"/>
          </p:nvPr>
        </p:nvSpPr>
        <p:spPr>
          <a:xfrm>
            <a:off x="1502920" y="1779494"/>
            <a:ext cx="6196405" cy="3603812"/>
          </a:xfrm>
        </p:spPr>
        <p:txBody>
          <a:bodyPr/>
          <a:lstStyle/>
          <a:p>
            <a:r>
              <a:rPr lang="en-US" dirty="0" smtClean="0"/>
              <a:t>A mix of face-to-face and online learning</a:t>
            </a:r>
          </a:p>
          <a:p>
            <a:r>
              <a:rPr lang="en-US" dirty="0" smtClean="0"/>
              <a:t>Lessons set to own pace</a:t>
            </a:r>
          </a:p>
          <a:p>
            <a:r>
              <a:rPr lang="en-US" dirty="0" smtClean="0"/>
              <a:t>Increased opportunities to differentiate</a:t>
            </a:r>
          </a:p>
        </p:txBody>
      </p:sp>
      <p:pic>
        <p:nvPicPr>
          <p:cNvPr id="2050" name="Picture 2" descr="Untitled"/>
          <p:cNvPicPr>
            <a:picLocks noChangeAspect="1" noChangeArrowheads="1"/>
          </p:cNvPicPr>
          <p:nvPr/>
        </p:nvPicPr>
        <p:blipFill>
          <a:blip r:embed="rId2" cstate="print"/>
          <a:srcRect/>
          <a:stretch>
            <a:fillRect/>
          </a:stretch>
        </p:blipFill>
        <p:spPr bwMode="auto">
          <a:xfrm>
            <a:off x="2362199" y="3124200"/>
            <a:ext cx="4477847" cy="3124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1202485"/>
          </a:xfrm>
        </p:spPr>
        <p:txBody>
          <a:bodyPr/>
          <a:lstStyle/>
          <a:p>
            <a:r>
              <a:rPr lang="en-US" dirty="0" smtClean="0"/>
              <a:t>Check Out </a:t>
            </a:r>
            <a:r>
              <a:rPr lang="en-US" dirty="0"/>
              <a:t>T</a:t>
            </a:r>
            <a:r>
              <a:rPr lang="en-US" dirty="0" smtClean="0"/>
              <a:t>his Video!</a:t>
            </a:r>
            <a:endParaRPr lang="en-US" dirty="0"/>
          </a:p>
        </p:txBody>
      </p:sp>
      <p:sp>
        <p:nvSpPr>
          <p:cNvPr id="3" name="Content Placeholder 2"/>
          <p:cNvSpPr>
            <a:spLocks noGrp="1"/>
          </p:cNvSpPr>
          <p:nvPr>
            <p:ph idx="1"/>
          </p:nvPr>
        </p:nvSpPr>
        <p:spPr/>
        <p:txBody>
          <a:bodyPr/>
          <a:lstStyle/>
          <a:p>
            <a:pPr algn="ctr">
              <a:buNone/>
            </a:pPr>
            <a:endParaRPr lang="en-US" dirty="0"/>
          </a:p>
          <a:p>
            <a:pPr algn="ctr">
              <a:buNone/>
            </a:pPr>
            <a:endParaRPr lang="en-US" dirty="0"/>
          </a:p>
        </p:txBody>
      </p:sp>
      <p:pic>
        <p:nvPicPr>
          <p:cNvPr id="4" name="What is blended learning_.mp4">
            <a:hlinkClick r:id="" action="ppaction://media"/>
          </p:cNvPr>
          <p:cNvPicPr>
            <a:picLocks noRot="1" noChangeAspect="1"/>
          </p:cNvPicPr>
          <p:nvPr>
            <a:videoFile r:link="rId1"/>
          </p:nvPr>
        </p:nvPicPr>
        <p:blipFill>
          <a:blip r:embed="rId3" cstate="print"/>
          <a:stretch>
            <a:fillRect/>
          </a:stretch>
        </p:blipFill>
        <p:spPr>
          <a:xfrm>
            <a:off x="1371600" y="1447800"/>
            <a:ext cx="6400800" cy="480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Blended Learning?</a:t>
            </a:r>
            <a:endParaRPr lang="en-US" dirty="0"/>
          </a:p>
        </p:txBody>
      </p:sp>
      <p:pic>
        <p:nvPicPr>
          <p:cNvPr id="4" name="Content Placeholder 3" descr="why blended learnin infographic.jpg"/>
          <p:cNvPicPr>
            <a:picLocks noGrp="1" noChangeAspect="1"/>
          </p:cNvPicPr>
          <p:nvPr>
            <p:ph idx="1"/>
          </p:nvPr>
        </p:nvPicPr>
        <p:blipFill>
          <a:blip r:embed="rId2" cstate="print"/>
          <a:stretch>
            <a:fillRect/>
          </a:stretch>
        </p:blipFill>
        <p:spPr>
          <a:xfrm>
            <a:off x="914400" y="2057400"/>
            <a:ext cx="7387833" cy="405219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fontScale="90000"/>
          </a:bodyPr>
          <a:lstStyle/>
          <a:p>
            <a:r>
              <a:rPr lang="en-US" dirty="0" smtClean="0"/>
              <a:t>Tips to Use Blended Learning</a:t>
            </a:r>
            <a:br>
              <a:rPr lang="en-US" dirty="0" smtClean="0"/>
            </a:br>
            <a:r>
              <a:rPr lang="en-US" dirty="0" smtClean="0"/>
              <a:t>According to Carol Tucker</a:t>
            </a:r>
            <a:endParaRPr lang="en-US" dirty="0"/>
          </a:p>
        </p:txBody>
      </p:sp>
      <p:sp>
        <p:nvSpPr>
          <p:cNvPr id="3" name="Content Placeholder 2"/>
          <p:cNvSpPr>
            <a:spLocks noGrp="1"/>
          </p:cNvSpPr>
          <p:nvPr>
            <p:ph idx="1"/>
          </p:nvPr>
        </p:nvSpPr>
        <p:spPr>
          <a:xfrm>
            <a:off x="1447800" y="1905000"/>
            <a:ext cx="6196405" cy="3603812"/>
          </a:xfrm>
        </p:spPr>
        <p:txBody>
          <a:bodyPr>
            <a:normAutofit/>
          </a:bodyPr>
          <a:lstStyle/>
          <a:p>
            <a:r>
              <a:rPr lang="en-US" sz="2000" dirty="0" smtClean="0"/>
              <a:t>Start Small</a:t>
            </a:r>
          </a:p>
          <a:p>
            <a:pPr lvl="1"/>
            <a:r>
              <a:rPr lang="en-US" sz="1900" dirty="0" smtClean="0"/>
              <a:t>There are tons of technologies and tools</a:t>
            </a:r>
          </a:p>
          <a:p>
            <a:pPr lvl="1"/>
            <a:r>
              <a:rPr lang="en-US" sz="1900" dirty="0" smtClean="0"/>
              <a:t>Choose one digital tool or technology to try when starting</a:t>
            </a:r>
          </a:p>
          <a:p>
            <a:pPr lvl="1"/>
            <a:r>
              <a:rPr lang="en-US" sz="1900" dirty="0" smtClean="0"/>
              <a:t>Become comfortable with one before going onto another</a:t>
            </a:r>
          </a:p>
          <a:p>
            <a:r>
              <a:rPr lang="en-US" sz="2000" dirty="0" smtClean="0"/>
              <a:t>Mistakes Happen</a:t>
            </a:r>
          </a:p>
          <a:p>
            <a:pPr lvl="1"/>
            <a:r>
              <a:rPr lang="en-US" sz="1900" dirty="0" smtClean="0"/>
              <a:t>That is how you learn so don’t give up</a:t>
            </a:r>
          </a:p>
          <a:p>
            <a:pPr lvl="1"/>
            <a:r>
              <a:rPr lang="en-US" sz="1900" dirty="0" smtClean="0"/>
              <a:t>Ask students for help with technology-they have grown up with it!</a:t>
            </a:r>
          </a:p>
        </p:txBody>
      </p:sp>
      <p:pic>
        <p:nvPicPr>
          <p:cNvPr id="3074" name="Picture 2" descr="C:\Users\dnoland\AppData\Local\Microsoft\Windows\Temporary Internet Files\Content.IE5\K7OIVZL7\MP9004424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105400"/>
            <a:ext cx="1706070" cy="1134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202485"/>
          </a:xfrm>
        </p:spPr>
        <p:txBody>
          <a:bodyPr>
            <a:normAutofit fontScale="90000"/>
          </a:bodyPr>
          <a:lstStyle/>
          <a:p>
            <a:r>
              <a:rPr lang="en-US" dirty="0" smtClean="0"/>
              <a:t>Tips to Use Blended Learning</a:t>
            </a:r>
            <a:br>
              <a:rPr lang="en-US" dirty="0" smtClean="0"/>
            </a:br>
            <a:r>
              <a:rPr lang="en-US" dirty="0" smtClean="0"/>
              <a:t>According to Carol Tucker</a:t>
            </a:r>
            <a:endParaRPr lang="en-US" dirty="0"/>
          </a:p>
        </p:txBody>
      </p:sp>
      <p:sp>
        <p:nvSpPr>
          <p:cNvPr id="3" name="Content Placeholder 2"/>
          <p:cNvSpPr>
            <a:spLocks noGrp="1"/>
          </p:cNvSpPr>
          <p:nvPr>
            <p:ph idx="1"/>
          </p:nvPr>
        </p:nvSpPr>
        <p:spPr>
          <a:xfrm>
            <a:off x="1447800" y="1752600"/>
            <a:ext cx="6196405" cy="3603812"/>
          </a:xfrm>
        </p:spPr>
        <p:txBody>
          <a:bodyPr>
            <a:normAutofit fontScale="85000" lnSpcReduction="10000"/>
          </a:bodyPr>
          <a:lstStyle/>
          <a:p>
            <a:r>
              <a:rPr lang="en-US" dirty="0" smtClean="0"/>
              <a:t>Use Technology To Make Life Easier</a:t>
            </a:r>
          </a:p>
          <a:p>
            <a:pPr lvl="1"/>
            <a:r>
              <a:rPr lang="en-US" dirty="0" smtClean="0"/>
              <a:t>Don’t just use it to use it</a:t>
            </a:r>
          </a:p>
          <a:p>
            <a:pPr lvl="1"/>
            <a:r>
              <a:rPr lang="en-US" dirty="0" smtClean="0"/>
              <a:t>Replace something with technology to make things easier, like a PowerPoint or </a:t>
            </a:r>
            <a:r>
              <a:rPr lang="en-US" dirty="0" err="1" smtClean="0"/>
              <a:t>EduCreations</a:t>
            </a:r>
            <a:r>
              <a:rPr lang="en-US" dirty="0" smtClean="0"/>
              <a:t> video for a lecture, or a </a:t>
            </a:r>
            <a:r>
              <a:rPr lang="en-US" dirty="0" err="1" smtClean="0"/>
              <a:t>wikipage</a:t>
            </a:r>
            <a:r>
              <a:rPr lang="en-US" dirty="0" smtClean="0"/>
              <a:t> for a class discussion</a:t>
            </a:r>
          </a:p>
          <a:p>
            <a:r>
              <a:rPr lang="en-US" dirty="0" smtClean="0"/>
              <a:t>Truly Blend Technology</a:t>
            </a:r>
          </a:p>
          <a:p>
            <a:pPr lvl="1"/>
            <a:r>
              <a:rPr lang="en-US" dirty="0" smtClean="0"/>
              <a:t>Use it inside and outside the classroom</a:t>
            </a:r>
          </a:p>
          <a:p>
            <a:pPr lvl="1"/>
            <a:r>
              <a:rPr lang="en-US" dirty="0" smtClean="0"/>
              <a:t>Online Discussions-continue discussions on topics on sites like </a:t>
            </a:r>
            <a:r>
              <a:rPr lang="en-US" dirty="0" err="1" smtClean="0"/>
              <a:t>Uclass</a:t>
            </a:r>
            <a:endParaRPr lang="en-US" dirty="0" smtClean="0"/>
          </a:p>
          <a:p>
            <a:pPr lvl="1"/>
            <a:r>
              <a:rPr lang="en-US" dirty="0" smtClean="0"/>
              <a:t>Expert Group Investigations-students in small groups research a topic online and present using digital tools</a:t>
            </a:r>
          </a:p>
        </p:txBody>
      </p:sp>
      <p:pic>
        <p:nvPicPr>
          <p:cNvPr id="4098" name="Picture 2" descr="C:\Users\dnoland\AppData\Local\Microsoft\Windows\Temporary Internet Files\Content.IE5\TYL2P1EK\MC9000562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9" y="4876800"/>
            <a:ext cx="1413663" cy="1747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to Use Blended Learning</a:t>
            </a:r>
            <a:br>
              <a:rPr lang="en-US" dirty="0" smtClean="0"/>
            </a:br>
            <a:r>
              <a:rPr lang="en-US" dirty="0" smtClean="0"/>
              <a:t>According to Carol Tucker</a:t>
            </a:r>
            <a:endParaRPr lang="en-US" dirty="0"/>
          </a:p>
        </p:txBody>
      </p:sp>
      <p:sp>
        <p:nvSpPr>
          <p:cNvPr id="3" name="Content Placeholder 2"/>
          <p:cNvSpPr>
            <a:spLocks noGrp="1"/>
          </p:cNvSpPr>
          <p:nvPr>
            <p:ph idx="1"/>
          </p:nvPr>
        </p:nvSpPr>
        <p:spPr/>
        <p:txBody>
          <a:bodyPr>
            <a:normAutofit/>
          </a:bodyPr>
          <a:lstStyle/>
          <a:p>
            <a:r>
              <a:rPr lang="en-US" sz="2000" dirty="0" smtClean="0"/>
              <a:t>Everyone Can Get Online</a:t>
            </a:r>
          </a:p>
          <a:p>
            <a:pPr lvl="1"/>
            <a:r>
              <a:rPr lang="en-US" sz="1900" dirty="0" smtClean="0"/>
              <a:t>Even if they don’t have internet at home, there is access in the community</a:t>
            </a:r>
          </a:p>
          <a:p>
            <a:pPr lvl="1"/>
            <a:r>
              <a:rPr lang="en-US" sz="1900" dirty="0" smtClean="0"/>
              <a:t>Town libraries, school libraries, computer labs</a:t>
            </a:r>
          </a:p>
          <a:p>
            <a:pPr lvl="1"/>
            <a:r>
              <a:rPr lang="en-US" sz="1900" dirty="0" smtClean="0"/>
              <a:t>Internet is important and part of Common Core-students need to have access</a:t>
            </a:r>
          </a:p>
          <a:p>
            <a:pPr lvl="1"/>
            <a:r>
              <a:rPr lang="en-US" sz="1900" dirty="0" smtClean="0"/>
              <a:t>Explain to parents at Back to School Night the importance</a:t>
            </a:r>
          </a:p>
          <a:p>
            <a:pPr lvl="1"/>
            <a:r>
              <a:rPr lang="en-US" sz="1900" dirty="0" smtClean="0"/>
              <a:t>In class, work in groups or rotate if not enough computers/tablets</a:t>
            </a:r>
            <a:endParaRPr lang="en-US" sz="1900" dirty="0"/>
          </a:p>
        </p:txBody>
      </p:sp>
      <p:pic>
        <p:nvPicPr>
          <p:cNvPr id="5123" name="Picture 3" descr="C:\Users\dnoland\AppData\Local\Microsoft\Windows\Temporary Internet Files\Content.IE5\K7OIVZL7\MC9000567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800600"/>
            <a:ext cx="2054668" cy="1407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Vision of K-12 Students Today</a:t>
            </a:r>
            <a:endParaRPr lang="en-US" dirty="0"/>
          </a:p>
        </p:txBody>
      </p:sp>
      <p:sp>
        <p:nvSpPr>
          <p:cNvPr id="3" name="Content Placeholder 2"/>
          <p:cNvSpPr>
            <a:spLocks noGrp="1"/>
          </p:cNvSpPr>
          <p:nvPr>
            <p:ph idx="1"/>
          </p:nvPr>
        </p:nvSpPr>
        <p:spPr/>
        <p:txBody>
          <a:bodyPr/>
          <a:lstStyle/>
          <a:p>
            <a:pPr algn="ctr">
              <a:buNone/>
            </a:pPr>
            <a:r>
              <a:rPr lang="en-US" dirty="0" smtClean="0"/>
              <a:t>Click Image Below</a:t>
            </a:r>
          </a:p>
          <a:p>
            <a:pPr algn="ctr">
              <a:buNone/>
            </a:pPr>
            <a:endParaRPr lang="en-US" dirty="0"/>
          </a:p>
        </p:txBody>
      </p:sp>
      <p:pic>
        <p:nvPicPr>
          <p:cNvPr id="5" name="Picture 4" descr="youtube.jpg">
            <a:hlinkClick r:id="rId2"/>
          </p:cNvPr>
          <p:cNvPicPr>
            <a:picLocks noChangeAspect="1"/>
          </p:cNvPicPr>
          <p:nvPr/>
        </p:nvPicPr>
        <p:blipFill>
          <a:blip r:embed="rId3" cstate="print"/>
          <a:stretch>
            <a:fillRect/>
          </a:stretch>
        </p:blipFill>
        <p:spPr>
          <a:xfrm>
            <a:off x="2743200" y="2514600"/>
            <a:ext cx="3551461" cy="35514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Blend My Learning?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Blogs, Wikis and online Discussion Formats</a:t>
            </a:r>
          </a:p>
          <a:p>
            <a:pPr lvl="1"/>
            <a:r>
              <a:rPr lang="en-US" dirty="0" smtClean="0"/>
              <a:t>Students can post and answer questions on these platforms to expand on topics in class</a:t>
            </a:r>
          </a:p>
          <a:p>
            <a:pPr lvl="1"/>
            <a:r>
              <a:rPr lang="en-US" dirty="0" smtClean="0">
                <a:hlinkClick r:id="rId2"/>
              </a:rPr>
              <a:t>Uclass.org</a:t>
            </a:r>
            <a:endParaRPr lang="en-US" dirty="0" smtClean="0"/>
          </a:p>
          <a:p>
            <a:pPr lvl="1"/>
            <a:r>
              <a:rPr lang="en-US" dirty="0" smtClean="0">
                <a:hlinkClick r:id="rId3"/>
              </a:rPr>
              <a:t>Educational </a:t>
            </a:r>
            <a:r>
              <a:rPr lang="en-US" dirty="0" err="1" smtClean="0">
                <a:hlinkClick r:id="rId3"/>
              </a:rPr>
              <a:t>Wikispaces</a:t>
            </a:r>
            <a:endParaRPr lang="en-US" dirty="0"/>
          </a:p>
          <a:p>
            <a:r>
              <a:rPr lang="en-US" dirty="0" err="1" smtClean="0"/>
              <a:t>Webquests</a:t>
            </a:r>
            <a:endParaRPr lang="en-US" dirty="0" smtClean="0"/>
          </a:p>
          <a:p>
            <a:pPr lvl="1"/>
            <a:r>
              <a:rPr lang="en-US" dirty="0" smtClean="0"/>
              <a:t>Guide students through a research project</a:t>
            </a:r>
          </a:p>
          <a:p>
            <a:pPr lvl="1"/>
            <a:r>
              <a:rPr lang="en-US" dirty="0" smtClean="0"/>
              <a:t>Many pre-made </a:t>
            </a:r>
            <a:r>
              <a:rPr lang="en-US" dirty="0" err="1" smtClean="0"/>
              <a:t>webquests</a:t>
            </a:r>
            <a:r>
              <a:rPr lang="en-US" dirty="0" smtClean="0"/>
              <a:t> online</a:t>
            </a:r>
          </a:p>
          <a:p>
            <a:pPr lvl="1"/>
            <a:r>
              <a:rPr lang="en-US" dirty="0" smtClean="0">
                <a:hlinkClick r:id="rId4"/>
              </a:rPr>
              <a:t>One I made on New Jersey</a:t>
            </a:r>
            <a:endParaRPr lang="en-US" dirty="0" smtClean="0"/>
          </a:p>
          <a:p>
            <a:pPr lvl="1"/>
            <a:r>
              <a:rPr lang="en-US" dirty="0" smtClean="0">
                <a:hlinkClick r:id="rId5"/>
              </a:rPr>
              <a:t>Collection of </a:t>
            </a:r>
            <a:r>
              <a:rPr lang="en-US" dirty="0" err="1" smtClean="0">
                <a:hlinkClick r:id="rId5"/>
              </a:rPr>
              <a:t>webquests</a:t>
            </a:r>
            <a:r>
              <a:rPr lang="en-US" dirty="0" smtClean="0">
                <a:hlinkClick r:id="rId5"/>
              </a:rPr>
              <a:t> by </a:t>
            </a:r>
            <a:r>
              <a:rPr lang="en-US" dirty="0" err="1" smtClean="0">
                <a:hlinkClick r:id="rId5"/>
              </a:rPr>
              <a:t>Kathi</a:t>
            </a:r>
            <a:r>
              <a:rPr lang="en-US" dirty="0" smtClean="0">
                <a:hlinkClick r:id="rId5"/>
              </a:rPr>
              <a:t> Mitchell</a:t>
            </a: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429</TotalTime>
  <Words>539</Words>
  <Application>Microsoft Office PowerPoint</Application>
  <PresentationFormat>On-screen Show (4:3)</PresentationFormat>
  <Paragraphs>96</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The Blended Learning Model</vt:lpstr>
      <vt:lpstr>What is Blended Learning?</vt:lpstr>
      <vt:lpstr>Check Out This Video!</vt:lpstr>
      <vt:lpstr>Why Blended Learning?</vt:lpstr>
      <vt:lpstr>Tips to Use Blended Learning According to Carol Tucker</vt:lpstr>
      <vt:lpstr>Tips to Use Blended Learning According to Carol Tucker</vt:lpstr>
      <vt:lpstr>Tips to Use Blended Learning According to Carol Tucker</vt:lpstr>
      <vt:lpstr>A Vision of K-12 Students Today</vt:lpstr>
      <vt:lpstr>How Do I Blend My Learning?</vt:lpstr>
      <vt:lpstr>How Do I Blend My Learning?</vt:lpstr>
      <vt:lpstr>How Do I Blend My Learning</vt:lpstr>
      <vt:lpstr>Is That All?</vt:lpstr>
      <vt:lpstr>PowerPoint Presentation</vt:lpstr>
      <vt:lpstr>References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dnoland</cp:lastModifiedBy>
  <cp:revision>23</cp:revision>
  <dcterms:created xsi:type="dcterms:W3CDTF">2013-11-17T19:49:44Z</dcterms:created>
  <dcterms:modified xsi:type="dcterms:W3CDTF">2013-11-21T20:03:19Z</dcterms:modified>
</cp:coreProperties>
</file>